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ormorant Garamond Bold" panose="020B0604020202020204" charset="0"/>
      <p:regular r:id="rId16"/>
    </p:embeddedFont>
    <p:embeddedFont>
      <p:font typeface="Overpass Light" panose="020B0604020202020204" charset="0"/>
      <p:regular r:id="rId17"/>
    </p:embeddedFont>
    <p:embeddedFont>
      <p:font typeface="Overpass Light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1" y="1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090" y="8545422"/>
            <a:ext cx="16453210" cy="712878"/>
            <a:chOff x="0" y="0"/>
            <a:chExt cx="21937614" cy="950504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1937614" cy="41968"/>
            </a:xfrm>
            <a:prstGeom prst="rect">
              <a:avLst/>
            </a:prstGeom>
            <a:solidFill>
              <a:srgbClr val="CDA63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5768"/>
              <a:ext cx="13242480" cy="624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48"/>
                </a:lnSpc>
                <a:spcBef>
                  <a:spcPct val="0"/>
                </a:spcBef>
              </a:pPr>
              <a:r>
                <a:rPr lang="en-US" sz="2534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15 grudnia 2024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6069856" y="464713"/>
              <a:ext cx="5867757" cy="3849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8"/>
                </a:lnSpc>
                <a:spcBef>
                  <a:spcPct val="0"/>
                </a:spcBef>
              </a:pPr>
              <a:r>
                <a:rPr lang="en-US" sz="1520" spc="45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TELECODERS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6672463" y="5034406"/>
            <a:ext cx="955485" cy="218188"/>
            <a:chOff x="0" y="0"/>
            <a:chExt cx="1273980" cy="29091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1028700" y="3147213"/>
            <a:ext cx="16012412" cy="3895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000"/>
              </a:lnSpc>
            </a:pPr>
            <a:r>
              <a:rPr lang="en-US" sz="15000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Komfort</a:t>
            </a:r>
            <a:r>
              <a:rPr lang="en-US" sz="15000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15000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złotego</a:t>
            </a:r>
            <a:r>
              <a:rPr lang="en-US" sz="15000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</a:t>
            </a:r>
            <a:r>
              <a:rPr lang="en-US" sz="15000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wieku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1028700"/>
            <a:ext cx="907930" cy="907930"/>
            <a:chOff x="0" y="0"/>
            <a:chExt cx="1210574" cy="121057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210574" cy="1210574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41518" y="321121"/>
              <a:ext cx="727537" cy="58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b="1">
                  <a:solidFill>
                    <a:srgbClr val="FAFAFA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I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14161" y="0"/>
            <a:ext cx="8859679" cy="10287000"/>
          </a:xfrm>
          <a:custGeom>
            <a:avLst/>
            <a:gdLst/>
            <a:ahLst/>
            <a:cxnLst/>
            <a:rect l="l" t="t" r="r" b="b"/>
            <a:pathLst>
              <a:path w="8859679" h="10287000">
                <a:moveTo>
                  <a:pt x="0" y="0"/>
                </a:moveTo>
                <a:lnTo>
                  <a:pt x="8859678" y="0"/>
                </a:lnTo>
                <a:lnTo>
                  <a:pt x="885967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51370" y="1028700"/>
            <a:ext cx="907930" cy="907930"/>
            <a:chOff x="0" y="0"/>
            <a:chExt cx="1210574" cy="12105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10574" cy="12105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241518" y="321121"/>
              <a:ext cx="727537" cy="58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b="1">
                  <a:solidFill>
                    <a:srgbClr val="FAFAFA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IV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919606" y="2736423"/>
            <a:ext cx="16230600" cy="29294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1114425"/>
            <a:ext cx="12622636" cy="267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49"/>
              </a:lnSpc>
            </a:pPr>
            <a:r>
              <a:rPr lang="en-US" sz="9499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Szansa na dalszy rozwój</a:t>
            </a:r>
          </a:p>
          <a:p>
            <a:pPr algn="l">
              <a:lnSpc>
                <a:spcPts val="10450"/>
              </a:lnSpc>
            </a:pPr>
            <a:endParaRPr lang="en-US" sz="9499" b="1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02320" y="3229053"/>
            <a:ext cx="420642" cy="382784"/>
          </a:xfrm>
          <a:custGeom>
            <a:avLst/>
            <a:gdLst/>
            <a:ahLst/>
            <a:cxnLst/>
            <a:rect l="l" t="t" r="r" b="b"/>
            <a:pathLst>
              <a:path w="420642" h="382784">
                <a:moveTo>
                  <a:pt x="0" y="0"/>
                </a:moveTo>
                <a:lnTo>
                  <a:pt x="420643" y="0"/>
                </a:lnTo>
                <a:lnTo>
                  <a:pt x="420643" y="382784"/>
                </a:lnTo>
                <a:lnTo>
                  <a:pt x="0" y="38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774862" y="3121424"/>
            <a:ext cx="5469120" cy="2924668"/>
            <a:chOff x="0" y="0"/>
            <a:chExt cx="7292160" cy="389955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33350"/>
              <a:ext cx="7292160" cy="972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87"/>
                </a:lnSpc>
              </a:pPr>
              <a:r>
                <a:rPr lang="en-US" sz="4144" spc="-62">
                  <a:solidFill>
                    <a:srgbClr val="1A1B18"/>
                  </a:solidFill>
                  <a:latin typeface="Overpass Light Bold"/>
                  <a:ea typeface="Overpass Light Bold"/>
                  <a:cs typeface="Overpass Light Bold"/>
                  <a:sym typeface="Overpass Light Bold"/>
                </a:rPr>
                <a:t>System RAG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84119"/>
              <a:ext cx="7292160" cy="3908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1"/>
                </a:lnSpc>
              </a:pPr>
              <a:r>
                <a:rPr lang="en-US" sz="3315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Wykorzystanie nowoczesnego systemu, w celu lepszych odpowiedzi na zapytania modeli sztucznej inteligencji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6243982" y="3229053"/>
            <a:ext cx="420642" cy="382784"/>
          </a:xfrm>
          <a:custGeom>
            <a:avLst/>
            <a:gdLst/>
            <a:ahLst/>
            <a:cxnLst/>
            <a:rect l="l" t="t" r="r" b="b"/>
            <a:pathLst>
              <a:path w="420642" h="382784">
                <a:moveTo>
                  <a:pt x="0" y="0"/>
                </a:moveTo>
                <a:lnTo>
                  <a:pt x="420643" y="0"/>
                </a:lnTo>
                <a:lnTo>
                  <a:pt x="420643" y="382784"/>
                </a:lnTo>
                <a:lnTo>
                  <a:pt x="0" y="38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6969425" y="3229053"/>
            <a:ext cx="5262754" cy="5243016"/>
            <a:chOff x="0" y="0"/>
            <a:chExt cx="7017005" cy="69906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142875"/>
              <a:ext cx="7017005" cy="2699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84"/>
                </a:lnSpc>
              </a:pPr>
              <a:r>
                <a:rPr lang="en-US" sz="3988" spc="-59">
                  <a:solidFill>
                    <a:srgbClr val="1A1B18"/>
                  </a:solidFill>
                  <a:latin typeface="Overpass Light Bold"/>
                  <a:ea typeface="Overpass Light Bold"/>
                  <a:cs typeface="Overpass Light Bold"/>
                  <a:sym typeface="Overpass Light Bold"/>
                </a:rPr>
                <a:t>Poszerzenie gamy kursów edukacyjnych o kolejne kategorie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171508"/>
              <a:ext cx="7017005" cy="5256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66"/>
                </a:lnSpc>
              </a:pPr>
              <a:r>
                <a:rPr lang="en-US" sz="3190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Człowiek uczy się przez całe życie. Dzięki tego typu kursom starsi ludzie są w stanie szybko adaptować swoje życie do nowych technologii</a:t>
              </a:r>
            </a:p>
            <a:p>
              <a:pPr algn="l">
                <a:lnSpc>
                  <a:spcPts val="4466"/>
                </a:lnSpc>
              </a:pPr>
              <a:endParaRPr lang="en-US" sz="3190">
                <a:solidFill>
                  <a:srgbClr val="1A1B18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2384578" y="3229053"/>
            <a:ext cx="420642" cy="382784"/>
          </a:xfrm>
          <a:custGeom>
            <a:avLst/>
            <a:gdLst/>
            <a:ahLst/>
            <a:cxnLst/>
            <a:rect l="l" t="t" r="r" b="b"/>
            <a:pathLst>
              <a:path w="420642" h="382784">
                <a:moveTo>
                  <a:pt x="0" y="0"/>
                </a:moveTo>
                <a:lnTo>
                  <a:pt x="420643" y="0"/>
                </a:lnTo>
                <a:lnTo>
                  <a:pt x="420643" y="382784"/>
                </a:lnTo>
                <a:lnTo>
                  <a:pt x="0" y="38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2956078" y="3229053"/>
            <a:ext cx="5331922" cy="6350056"/>
            <a:chOff x="0" y="0"/>
            <a:chExt cx="7109229" cy="846674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133350"/>
              <a:ext cx="7109229" cy="1837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52"/>
                </a:lnSpc>
              </a:pPr>
              <a:r>
                <a:rPr lang="en-US" sz="4040" spc="-60">
                  <a:solidFill>
                    <a:srgbClr val="1A1B18"/>
                  </a:solidFill>
                  <a:latin typeface="Overpass Light Bold"/>
                  <a:ea typeface="Overpass Light Bold"/>
                  <a:cs typeface="Overpass Light Bold"/>
                  <a:sym typeface="Overpass Light Bold"/>
                </a:rPr>
                <a:t>Rozwój społeczności help desk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343444"/>
              <a:ext cx="7109229" cy="6822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25"/>
                </a:lnSpc>
              </a:pPr>
              <a:r>
                <a:rPr lang="en-US" sz="3232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Poprzez taką aplikacje młodzi ludzie mogą zaoferować swoją pomoc starszym pomagając na początku ścieżki technologicznej lub w wypadku bardziej skomplikowanych problemów.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6672463" y="8671463"/>
            <a:ext cx="955485" cy="218188"/>
            <a:chOff x="0" y="0"/>
            <a:chExt cx="1273980" cy="290918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7641" y="453223"/>
            <a:ext cx="7792656" cy="267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49"/>
              </a:lnSpc>
            </a:pPr>
            <a:r>
              <a:rPr lang="en-US" sz="9499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Komercjalizacja</a:t>
            </a:r>
          </a:p>
          <a:p>
            <a:pPr algn="l">
              <a:lnSpc>
                <a:spcPts val="10450"/>
              </a:lnSpc>
            </a:pPr>
            <a:endParaRPr lang="en-US" sz="9499" b="1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161481" y="1936630"/>
            <a:ext cx="5239528" cy="2941065"/>
            <a:chOff x="0" y="0"/>
            <a:chExt cx="6986037" cy="392142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0"/>
              <a:ext cx="6986037" cy="684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3"/>
                </a:lnSpc>
              </a:pPr>
              <a:r>
                <a:rPr lang="en-US" sz="2910" spc="-43">
                  <a:solidFill>
                    <a:srgbClr val="1A1B18"/>
                  </a:solidFill>
                  <a:latin typeface="Overpass Light Bold"/>
                  <a:ea typeface="Overpass Light Bold"/>
                  <a:cs typeface="Overpass Light Bold"/>
                  <a:sym typeface="Overpass Light Bold"/>
                </a:rPr>
                <a:t>Marketing internetowy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37643"/>
              <a:ext cx="6986037" cy="2742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02630" lvl="1" indent="-251315" algn="l">
                <a:lnSpc>
                  <a:spcPts val="3259"/>
                </a:lnSpc>
                <a:buFont typeface="Arial"/>
                <a:buChar char="•"/>
              </a:pPr>
              <a:r>
                <a:rPr lang="en-US" sz="2328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Tworzenie treści edukacyjnych na blogu, YouTube czy mediach społecznościowych, które pokażą możliwości aplikacji.</a:t>
              </a:r>
            </a:p>
            <a:p>
              <a:pPr algn="l">
                <a:lnSpc>
                  <a:spcPts val="3259"/>
                </a:lnSpc>
              </a:pPr>
              <a:endParaRPr lang="en-US" sz="2328">
                <a:solidFill>
                  <a:srgbClr val="1A1B18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94645" y="1936630"/>
            <a:ext cx="7626421" cy="2041463"/>
            <a:chOff x="0" y="0"/>
            <a:chExt cx="10168562" cy="2721950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0"/>
              <a:ext cx="10168562" cy="1242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35"/>
                </a:lnSpc>
              </a:pPr>
              <a:r>
                <a:rPr lang="en-US" sz="2719" spc="-40">
                  <a:solidFill>
                    <a:srgbClr val="1A1B18"/>
                  </a:solidFill>
                  <a:latin typeface="Overpass Light Bold"/>
                  <a:ea typeface="Overpass Light Bold"/>
                  <a:cs typeface="Overpass Light Bold"/>
                  <a:sym typeface="Overpass Light Bold"/>
                </a:rPr>
                <a:t>Współpraca ze szkołami podstawowymi oraz stowarzyszeniami/klubami seniora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62312"/>
              <a:ext cx="10168562" cy="2052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6"/>
                </a:lnSpc>
              </a:pPr>
              <a:r>
                <a:rPr lang="en-US" sz="2175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Aplikacja znacznie ułatwiałaby w szkołach podstawowych organizację wolontariatu, dzięki czemu powiększałoby się grono społeczości help desk. Natomiast poprzez organizacje seniorskie moglibyśmy zdobyć zaufanie do seniorów.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61481" y="5143500"/>
            <a:ext cx="5071039" cy="2907834"/>
            <a:chOff x="0" y="0"/>
            <a:chExt cx="6761385" cy="387711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85725"/>
              <a:ext cx="6761385" cy="1880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61"/>
                </a:lnSpc>
              </a:pPr>
              <a:r>
                <a:rPr lang="en-US" sz="2816" spc="-42">
                  <a:solidFill>
                    <a:srgbClr val="1A1B18"/>
                  </a:solidFill>
                  <a:latin typeface="Overpass Light Bold"/>
                  <a:ea typeface="Overpass Light Bold"/>
                  <a:cs typeface="Overpass Light Bold"/>
                  <a:sym typeface="Overpass Light Bold"/>
                </a:rPr>
                <a:t>Ustal sobie przedziały czasowe do pracy, aby zoptymalizować czas i energię.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11981"/>
              <a:ext cx="6761385" cy="3720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54"/>
                </a:lnSpc>
              </a:pPr>
              <a:endParaRPr/>
            </a:p>
            <a:p>
              <a:pPr algn="l">
                <a:lnSpc>
                  <a:spcPts val="3154"/>
                </a:lnSpc>
              </a:pPr>
              <a:r>
                <a:rPr lang="en-US" sz="2253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Prezentacje są narzędziami komunikacji, które można wykorzystać podczas pokazów, wykładów, przemówień, sprawozdań itp. W większości przypadków są one prezentowane przed publicznością.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8200" y="1028700"/>
            <a:ext cx="907930" cy="907930"/>
            <a:chOff x="0" y="0"/>
            <a:chExt cx="1210574" cy="121057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10574" cy="1210574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41518" y="321121"/>
              <a:ext cx="727537" cy="58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b="1">
                  <a:solidFill>
                    <a:srgbClr val="FAFAFA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V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2518300" y="1028700"/>
            <a:ext cx="28575" cy="8229600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9470840" y="1936630"/>
            <a:ext cx="420642" cy="382784"/>
          </a:xfrm>
          <a:custGeom>
            <a:avLst/>
            <a:gdLst/>
            <a:ahLst/>
            <a:cxnLst/>
            <a:rect l="l" t="t" r="r" b="b"/>
            <a:pathLst>
              <a:path w="420642" h="382784">
                <a:moveTo>
                  <a:pt x="0" y="0"/>
                </a:moveTo>
                <a:lnTo>
                  <a:pt x="420643" y="0"/>
                </a:lnTo>
                <a:lnTo>
                  <a:pt x="420643" y="382785"/>
                </a:lnTo>
                <a:lnTo>
                  <a:pt x="0" y="382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2546875" y="5143500"/>
            <a:ext cx="420642" cy="382784"/>
          </a:xfrm>
          <a:custGeom>
            <a:avLst/>
            <a:gdLst/>
            <a:ahLst/>
            <a:cxnLst/>
            <a:rect l="l" t="t" r="r" b="b"/>
            <a:pathLst>
              <a:path w="420642" h="382784">
                <a:moveTo>
                  <a:pt x="0" y="0"/>
                </a:moveTo>
                <a:lnTo>
                  <a:pt x="420642" y="0"/>
                </a:lnTo>
                <a:lnTo>
                  <a:pt x="420642" y="382784"/>
                </a:lnTo>
                <a:lnTo>
                  <a:pt x="0" y="38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546875" y="1936630"/>
            <a:ext cx="420642" cy="382784"/>
          </a:xfrm>
          <a:custGeom>
            <a:avLst/>
            <a:gdLst/>
            <a:ahLst/>
            <a:cxnLst/>
            <a:rect l="l" t="t" r="r" b="b"/>
            <a:pathLst>
              <a:path w="420642" h="382784">
                <a:moveTo>
                  <a:pt x="0" y="0"/>
                </a:moveTo>
                <a:lnTo>
                  <a:pt x="420642" y="0"/>
                </a:lnTo>
                <a:lnTo>
                  <a:pt x="420642" y="382785"/>
                </a:lnTo>
                <a:lnTo>
                  <a:pt x="0" y="382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 rot="5400000">
            <a:off x="814423" y="8671463"/>
            <a:ext cx="955485" cy="218188"/>
            <a:chOff x="0" y="0"/>
            <a:chExt cx="1273980" cy="290918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9260519" y="5143500"/>
            <a:ext cx="420642" cy="382784"/>
          </a:xfrm>
          <a:custGeom>
            <a:avLst/>
            <a:gdLst/>
            <a:ahLst/>
            <a:cxnLst/>
            <a:rect l="l" t="t" r="r" b="b"/>
            <a:pathLst>
              <a:path w="420642" h="382784">
                <a:moveTo>
                  <a:pt x="0" y="0"/>
                </a:moveTo>
                <a:lnTo>
                  <a:pt x="420643" y="0"/>
                </a:lnTo>
                <a:lnTo>
                  <a:pt x="420643" y="382784"/>
                </a:lnTo>
                <a:lnTo>
                  <a:pt x="0" y="38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9871662" y="5143500"/>
            <a:ext cx="8206017" cy="3345195"/>
            <a:chOff x="0" y="0"/>
            <a:chExt cx="10941356" cy="4460261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85725"/>
              <a:ext cx="10941356" cy="6120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sz="2600" spc="-39">
                  <a:solidFill>
                    <a:srgbClr val="1A1B18"/>
                  </a:solidFill>
                  <a:latin typeface="Overpass Light Bold"/>
                  <a:ea typeface="Overpass Light Bold"/>
                  <a:cs typeface="Overpass Light Bold"/>
                  <a:sym typeface="Overpass Light Bold"/>
                </a:rPr>
                <a:t>Freemium + płatne plany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015105"/>
              <a:ext cx="10941356" cy="4394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49203" lvl="1" indent="-224601" algn="l">
                <a:lnSpc>
                  <a:spcPts val="2912"/>
                </a:lnSpc>
                <a:buFont typeface="Arial"/>
                <a:buChar char="•"/>
              </a:pPr>
              <a:r>
                <a:rPr lang="en-US" sz="2080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Darmowa wersja:</a:t>
              </a:r>
            </a:p>
            <a:p>
              <a:pPr marL="898405" lvl="2" indent="-299468" algn="l">
                <a:lnSpc>
                  <a:spcPts val="2912"/>
                </a:lnSpc>
                <a:buFont typeface="Arial"/>
                <a:buChar char="⚬"/>
              </a:pPr>
              <a:r>
                <a:rPr lang="en-US" sz="2080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Podstawowe funkcje (chat AI, podstawowa baza wiedzy, ograniczony czas wsparcia wolontariuszy).</a:t>
              </a:r>
            </a:p>
            <a:p>
              <a:pPr marL="449203" lvl="1" indent="-224601" algn="l">
                <a:lnSpc>
                  <a:spcPts val="2912"/>
                </a:lnSpc>
                <a:buFont typeface="Arial"/>
                <a:buChar char="•"/>
              </a:pPr>
              <a:r>
                <a:rPr lang="en-US" sz="2080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Płatne plany:</a:t>
              </a:r>
            </a:p>
            <a:p>
              <a:pPr marL="898405" lvl="2" indent="-299468" algn="l">
                <a:lnSpc>
                  <a:spcPts val="2912"/>
                </a:lnSpc>
                <a:buFont typeface="Arial"/>
                <a:buChar char="⚬"/>
              </a:pPr>
              <a:r>
                <a:rPr lang="en-US" sz="2080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Rozszerzony dostęp do tutoriali i kursów premium.</a:t>
              </a:r>
            </a:p>
            <a:p>
              <a:pPr marL="898405" lvl="2" indent="-299468" algn="l">
                <a:lnSpc>
                  <a:spcPts val="2912"/>
                </a:lnSpc>
                <a:buFont typeface="Arial"/>
                <a:buChar char="⚬"/>
              </a:pPr>
              <a:r>
                <a:rPr lang="en-US" sz="2080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Szybszy czas odpowiedzi od help desku.</a:t>
              </a:r>
            </a:p>
            <a:p>
              <a:pPr marL="898405" lvl="2" indent="-299468" algn="l">
                <a:lnSpc>
                  <a:spcPts val="2912"/>
                </a:lnSpc>
                <a:buFont typeface="Arial"/>
                <a:buChar char="⚬"/>
              </a:pPr>
              <a:r>
                <a:rPr lang="en-US" sz="2080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Dedykowana pomoc w bardziej zaawansowanych problemach technicznych.</a:t>
              </a:r>
            </a:p>
            <a:p>
              <a:pPr algn="l">
                <a:lnSpc>
                  <a:spcPts val="2912"/>
                </a:lnSpc>
              </a:pPr>
              <a:endParaRPr lang="en-US" sz="2080">
                <a:solidFill>
                  <a:srgbClr val="1A1B18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27850" y="5488910"/>
            <a:ext cx="7406105" cy="3100484"/>
            <a:chOff x="0" y="0"/>
            <a:chExt cx="9874806" cy="4133978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50"/>
              <a:ext cx="9874806" cy="17358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40"/>
                </a:lnSpc>
              </a:pPr>
              <a:r>
                <a:rPr lang="en-US" sz="3800" spc="-57">
                  <a:solidFill>
                    <a:srgbClr val="1A1B18"/>
                  </a:solidFill>
                  <a:latin typeface="Overpass Light Bold"/>
                  <a:ea typeface="Overpass Light Bold"/>
                  <a:cs typeface="Overpass Light Bold"/>
                  <a:sym typeface="Overpass Light Bold"/>
                </a:rPr>
                <a:t>Pomoc w wykonywaniu codziennych zadań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50235"/>
              <a:ext cx="9874806" cy="2868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56"/>
                </a:lnSpc>
              </a:pPr>
              <a:r>
                <a:rPr lang="en-US" sz="3040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Poprzez ułatwienia dostępu zastosowane w naszej aplikacji osoby starsze mogą wykorzystywać technologię do ułatwiania sobie życia.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27850" y="1482665"/>
            <a:ext cx="7023870" cy="1842982"/>
            <a:chOff x="0" y="0"/>
            <a:chExt cx="9365160" cy="2457310"/>
          </a:xfrm>
        </p:grpSpPr>
        <p:sp>
          <p:nvSpPr>
            <p:cNvPr id="6" name="TextBox 6"/>
            <p:cNvSpPr txBox="1"/>
            <p:nvPr/>
          </p:nvSpPr>
          <p:spPr>
            <a:xfrm>
              <a:off x="0" y="-114300"/>
              <a:ext cx="9365160" cy="843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85"/>
                </a:lnSpc>
              </a:pPr>
              <a:r>
                <a:rPr lang="en-US" sz="3604" spc="-54">
                  <a:solidFill>
                    <a:srgbClr val="1A1B18"/>
                  </a:solidFill>
                  <a:latin typeface="Overpass Light Bold"/>
                  <a:ea typeface="Overpass Light Bold"/>
                  <a:cs typeface="Overpass Light Bold"/>
                  <a:sym typeface="Overpass Light Bold"/>
                </a:rPr>
                <a:t>Nauka obsługi nowych technologii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61823"/>
              <a:ext cx="9365160" cy="2044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36"/>
                </a:lnSpc>
              </a:pPr>
              <a:r>
                <a:rPr lang="en-US" sz="2883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Poprzez platformę edukacyjną senior jest w stanie poprzez praktykę nauczyć się obsługi wielu aplikacji, czy platform.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185294"/>
            <a:ext cx="9055579" cy="4002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49"/>
              </a:lnSpc>
            </a:pPr>
            <a:r>
              <a:rPr lang="en-US" sz="9499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Praktyczne wykorzystanie</a:t>
            </a:r>
          </a:p>
          <a:p>
            <a:pPr algn="l">
              <a:lnSpc>
                <a:spcPts val="10450"/>
              </a:lnSpc>
            </a:pPr>
            <a:endParaRPr lang="en-US" sz="9499" b="1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8589394"/>
            <a:ext cx="9055579" cy="668906"/>
            <a:chOff x="0" y="0"/>
            <a:chExt cx="12074106" cy="891875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12074106" cy="41429"/>
            </a:xfrm>
            <a:prstGeom prst="rect">
              <a:avLst/>
            </a:prstGeom>
            <a:solidFill>
              <a:srgbClr val="CDA63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0157"/>
              <a:ext cx="12074106" cy="361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099"/>
                </a:lnSpc>
                <a:spcBef>
                  <a:spcPct val="0"/>
                </a:spcBef>
              </a:pPr>
              <a:r>
                <a:rPr lang="en-US" sz="1499" spc="44">
                  <a:solidFill>
                    <a:srgbClr val="1A1B18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TELECODERS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907930" cy="907930"/>
            <a:chOff x="0" y="0"/>
            <a:chExt cx="1210574" cy="121057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10574" cy="1210574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241518" y="321121"/>
              <a:ext cx="727537" cy="58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b="1">
                  <a:solidFill>
                    <a:srgbClr val="FAFAFA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VI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2773338" y="1373571"/>
            <a:ext cx="955485" cy="218188"/>
            <a:chOff x="0" y="0"/>
            <a:chExt cx="1273980" cy="290918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007226" cy="1007226"/>
            <a:chOff x="0" y="0"/>
            <a:chExt cx="1342968" cy="134296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42968" cy="1342968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186956" y="387318"/>
              <a:ext cx="969055" cy="58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b="1">
                  <a:solidFill>
                    <a:srgbClr val="FAFAFA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VIII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004923" y="8671463"/>
            <a:ext cx="955485" cy="218188"/>
            <a:chOff x="0" y="0"/>
            <a:chExt cx="1273980" cy="29091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3351192" y="853648"/>
            <a:ext cx="11585615" cy="135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49"/>
              </a:lnSpc>
            </a:pPr>
            <a:r>
              <a:rPr lang="en-US" sz="949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Dziękujemy</a:t>
            </a:r>
            <a:r>
              <a:rPr lang="en-US" sz="9499" b="1" dirty="0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 za </a:t>
            </a:r>
            <a:r>
              <a:rPr lang="en-US" sz="9499" b="1" dirty="0" err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uwagę</a:t>
            </a:r>
            <a:endParaRPr lang="en-US" sz="9499" b="1" dirty="0">
              <a:solidFill>
                <a:srgbClr val="1A1B18"/>
              </a:solidFill>
              <a:latin typeface="Cormorant Garamond Bold"/>
              <a:ea typeface="Cormorant Garamond Bold"/>
              <a:cs typeface="Cormorant Garamond Bold"/>
              <a:sym typeface="Cormorant Garamond Bold"/>
            </a:endParaRPr>
          </a:p>
        </p:txBody>
      </p:sp>
      <p:pic>
        <p:nvPicPr>
          <p:cNvPr id="15" name="Picture 14" descr="A person in a white shirt">
            <a:extLst>
              <a:ext uri="{FF2B5EF4-FFF2-40B4-BE49-F238E27FC236}">
                <a16:creationId xmlns:a16="http://schemas.microsoft.com/office/drawing/2014/main" id="{68156FED-B6E9-FAF4-90A0-D42F26B7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2643017"/>
            <a:ext cx="678180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37300" y="1028700"/>
            <a:ext cx="28575" cy="8229600"/>
          </a:xfrm>
          <a:prstGeom prst="rect">
            <a:avLst/>
          </a:prstGeom>
          <a:solidFill>
            <a:srgbClr val="CDA63C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303815" y="1113728"/>
            <a:ext cx="955485" cy="218188"/>
            <a:chOff x="0" y="0"/>
            <a:chExt cx="1273980" cy="290918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290918" cy="290918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93118" y="1587"/>
              <a:ext cx="287744" cy="28774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9857312" y="1886471"/>
            <a:ext cx="7462318" cy="4394699"/>
          </a:xfrm>
          <a:custGeom>
            <a:avLst/>
            <a:gdLst/>
            <a:ahLst/>
            <a:cxnLst/>
            <a:rect l="l" t="t" r="r" b="b"/>
            <a:pathLst>
              <a:path w="7462318" h="4394699">
                <a:moveTo>
                  <a:pt x="0" y="0"/>
                </a:moveTo>
                <a:lnTo>
                  <a:pt x="7462318" y="0"/>
                </a:lnTo>
                <a:lnTo>
                  <a:pt x="7462318" y="4394699"/>
                </a:lnTo>
                <a:lnTo>
                  <a:pt x="0" y="439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359543" y="85725"/>
            <a:ext cx="8995537" cy="135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50"/>
              </a:lnSpc>
            </a:pPr>
            <a:r>
              <a:rPr lang="en-US" sz="9500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Pomysł na projekt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65875" y="5674585"/>
            <a:ext cx="15382874" cy="3158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512" lvl="1" indent="-364256" algn="l">
              <a:lnSpc>
                <a:spcPts val="6177"/>
              </a:lnSpc>
              <a:buFont typeface="Arial"/>
              <a:buChar char="•"/>
            </a:pPr>
            <a:r>
              <a:rPr lang="en-US" sz="4412">
                <a:solidFill>
                  <a:srgbClr val="1A1B18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Platforma edukacyjna</a:t>
            </a:r>
          </a:p>
          <a:p>
            <a:pPr marL="728512" lvl="1" indent="-364256" algn="l">
              <a:lnSpc>
                <a:spcPts val="6177"/>
              </a:lnSpc>
              <a:buFont typeface="Arial"/>
              <a:buChar char="•"/>
            </a:pPr>
            <a:r>
              <a:rPr lang="en-US" sz="4412">
                <a:solidFill>
                  <a:srgbClr val="1A1B18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Model sztucznej inteligencji do pomocy w użytkowaniu najnowszych technologii</a:t>
            </a:r>
          </a:p>
          <a:p>
            <a:pPr marL="728512" lvl="1" indent="-364256" algn="l">
              <a:lnSpc>
                <a:spcPts val="6177"/>
              </a:lnSpc>
              <a:buFont typeface="Arial"/>
              <a:buChar char="•"/>
            </a:pPr>
            <a:r>
              <a:rPr lang="en-US" sz="4412">
                <a:solidFill>
                  <a:srgbClr val="1A1B18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Wolontariusze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-1056300" y="6944874"/>
            <a:ext cx="4341275" cy="28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  <a:spcBef>
                <a:spcPct val="0"/>
              </a:spcBef>
            </a:pPr>
            <a:r>
              <a:rPr lang="en-US" sz="1499" spc="44">
                <a:solidFill>
                  <a:srgbClr val="1A1B18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TELECODERS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07930" cy="907930"/>
            <a:chOff x="0" y="0"/>
            <a:chExt cx="1210574" cy="12105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10574" cy="12105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241518" y="321121"/>
              <a:ext cx="727537" cy="588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00"/>
                </a:lnSpc>
              </a:pPr>
              <a:r>
                <a:rPr lang="en-US" sz="3000" b="1">
                  <a:solidFill>
                    <a:srgbClr val="FAFAFA"/>
                  </a:solidFill>
                  <a:latin typeface="Cormorant Garamond Bold"/>
                  <a:ea typeface="Cormorant Garamond Bold"/>
                  <a:cs typeface="Cormorant Garamond Bold"/>
                  <a:sym typeface="Cormorant Garamond Bold"/>
                </a:rPr>
                <a:t>III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-5400000">
            <a:off x="1004923" y="8671463"/>
            <a:ext cx="955485" cy="218188"/>
            <a:chOff x="0" y="0"/>
            <a:chExt cx="1273980" cy="29091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983062" y="0"/>
              <a:ext cx="290918" cy="290918"/>
              <a:chOff x="0" y="0"/>
              <a:chExt cx="1708150" cy="17081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489944" y="0"/>
              <a:ext cx="290918" cy="290918"/>
              <a:chOff x="0" y="0"/>
              <a:chExt cx="1708150" cy="170815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1A1B18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587"/>
              <a:ext cx="287744" cy="28774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DA63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5342810" y="2295525"/>
            <a:ext cx="8000138" cy="4500078"/>
          </a:xfrm>
          <a:custGeom>
            <a:avLst/>
            <a:gdLst/>
            <a:ahLst/>
            <a:cxnLst/>
            <a:rect l="l" t="t" r="r" b="b"/>
            <a:pathLst>
              <a:path w="8000138" h="4500078">
                <a:moveTo>
                  <a:pt x="0" y="0"/>
                </a:moveTo>
                <a:lnTo>
                  <a:pt x="8000138" y="0"/>
                </a:lnTo>
                <a:lnTo>
                  <a:pt x="8000138" y="4500078"/>
                </a:lnTo>
                <a:lnTo>
                  <a:pt x="0" y="450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669986" y="846863"/>
            <a:ext cx="14958457" cy="1357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50"/>
              </a:lnSpc>
            </a:pPr>
            <a:r>
              <a:rPr lang="en-US" sz="9500" b="1">
                <a:solidFill>
                  <a:srgbClr val="1A1B18"/>
                </a:solidFill>
                <a:latin typeface="Cormorant Garamond Bold"/>
                <a:ea typeface="Cormorant Garamond Bold"/>
                <a:cs typeface="Cormorant Garamond Bold"/>
                <a:sym typeface="Cormorant Garamond Bold"/>
              </a:rPr>
              <a:t>Spełnianie warunków projektu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8639" y="6929699"/>
            <a:ext cx="15801150" cy="298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6958" lvl="1" indent="-448479" algn="l">
              <a:lnSpc>
                <a:spcPts val="5816"/>
              </a:lnSpc>
              <a:buFont typeface="Arial"/>
              <a:buChar char="•"/>
            </a:pPr>
            <a:r>
              <a:rPr lang="en-US" sz="4154">
                <a:solidFill>
                  <a:srgbClr val="1A1B18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Pomoc poprzez edukację</a:t>
            </a:r>
          </a:p>
          <a:p>
            <a:pPr marL="896958" lvl="1" indent="-448479" algn="l">
              <a:lnSpc>
                <a:spcPts val="5816"/>
              </a:lnSpc>
              <a:buFont typeface="Arial"/>
              <a:buChar char="•"/>
            </a:pPr>
            <a:r>
              <a:rPr lang="en-US" sz="4154">
                <a:solidFill>
                  <a:srgbClr val="1A1B18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Pomoc poprzez ułatwienia dostępu z wykorzystaniem sztucznej inteligencji</a:t>
            </a:r>
          </a:p>
          <a:p>
            <a:pPr marL="896958" lvl="1" indent="-448479" algn="l">
              <a:lnSpc>
                <a:spcPts val="5816"/>
              </a:lnSpc>
              <a:buFont typeface="Arial"/>
              <a:buChar char="•"/>
            </a:pPr>
            <a:r>
              <a:rPr lang="en-US" sz="4154">
                <a:solidFill>
                  <a:srgbClr val="1A1B18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Pomoc poprzez drugiego człowieka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16" y="0"/>
            <a:ext cx="18191884" cy="10341640"/>
          </a:xfrm>
          <a:custGeom>
            <a:avLst/>
            <a:gdLst/>
            <a:ahLst/>
            <a:cxnLst/>
            <a:rect l="l" t="t" r="r" b="b"/>
            <a:pathLst>
              <a:path w="18191884" h="10341640">
                <a:moveTo>
                  <a:pt x="0" y="0"/>
                </a:moveTo>
                <a:lnTo>
                  <a:pt x="18191884" y="0"/>
                </a:lnTo>
                <a:lnTo>
                  <a:pt x="18191884" y="10341640"/>
                </a:lnTo>
                <a:lnTo>
                  <a:pt x="0" y="10341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70" r="-597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76386" y="0"/>
            <a:ext cx="7535228" cy="10287000"/>
          </a:xfrm>
          <a:custGeom>
            <a:avLst/>
            <a:gdLst/>
            <a:ahLst/>
            <a:cxnLst/>
            <a:rect l="l" t="t" r="r" b="b"/>
            <a:pathLst>
              <a:path w="7535228" h="10287000">
                <a:moveTo>
                  <a:pt x="0" y="0"/>
                </a:moveTo>
                <a:lnTo>
                  <a:pt x="7535228" y="0"/>
                </a:lnTo>
                <a:lnTo>
                  <a:pt x="75352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16341" y="0"/>
            <a:ext cx="8255318" cy="10287000"/>
          </a:xfrm>
          <a:custGeom>
            <a:avLst/>
            <a:gdLst/>
            <a:ahLst/>
            <a:cxnLst/>
            <a:rect l="l" t="t" r="r" b="b"/>
            <a:pathLst>
              <a:path w="8255318" h="10287000">
                <a:moveTo>
                  <a:pt x="0" y="0"/>
                </a:moveTo>
                <a:lnTo>
                  <a:pt x="8255318" y="0"/>
                </a:lnTo>
                <a:lnTo>
                  <a:pt x="82553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87573" cy="10287000"/>
          </a:xfrm>
          <a:custGeom>
            <a:avLst/>
            <a:gdLst/>
            <a:ahLst/>
            <a:cxnLst/>
            <a:rect l="l" t="t" r="r" b="b"/>
            <a:pathLst>
              <a:path w="18387573" h="10287000">
                <a:moveTo>
                  <a:pt x="0" y="0"/>
                </a:moveTo>
                <a:lnTo>
                  <a:pt x="18387573" y="0"/>
                </a:lnTo>
                <a:lnTo>
                  <a:pt x="183875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85" r="-608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821" y="0"/>
            <a:ext cx="18328821" cy="10264140"/>
          </a:xfrm>
          <a:custGeom>
            <a:avLst/>
            <a:gdLst/>
            <a:ahLst/>
            <a:cxnLst/>
            <a:rect l="l" t="t" r="r" b="b"/>
            <a:pathLst>
              <a:path w="18328821" h="10264140">
                <a:moveTo>
                  <a:pt x="0" y="0"/>
                </a:moveTo>
                <a:lnTo>
                  <a:pt x="18328821" y="0"/>
                </a:lnTo>
                <a:lnTo>
                  <a:pt x="18328821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316</Words>
  <Application>Microsoft Office PowerPoint</Application>
  <PresentationFormat>Custom</PresentationFormat>
  <Paragraphs>47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Cormorant Garamond Bold</vt:lpstr>
      <vt:lpstr>Overpass Light</vt:lpstr>
      <vt:lpstr>Overpass Light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spotkanie w ratuszu</dc:title>
  <dc:creator>Piotr Ziobrowski</dc:creator>
  <cp:lastModifiedBy>Piotr Ziobrowski</cp:lastModifiedBy>
  <cp:revision>3</cp:revision>
  <dcterms:created xsi:type="dcterms:W3CDTF">2006-08-16T00:00:00Z</dcterms:created>
  <dcterms:modified xsi:type="dcterms:W3CDTF">2024-12-15T10:42:15Z</dcterms:modified>
  <dc:identifier>DAGZWBPp77s</dc:identifier>
</cp:coreProperties>
</file>